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7" r:id="rId2"/>
    <p:sldId id="263" r:id="rId3"/>
    <p:sldId id="268" r:id="rId4"/>
    <p:sldId id="262" r:id="rId5"/>
    <p:sldId id="258" r:id="rId6"/>
    <p:sldId id="259" r:id="rId7"/>
    <p:sldId id="260" r:id="rId8"/>
    <p:sldId id="264" r:id="rId9"/>
    <p:sldId id="261" r:id="rId10"/>
    <p:sldId id="265" r:id="rId11"/>
    <p:sldId id="266" r:id="rId12"/>
    <p:sldId id="269" r:id="rId13"/>
  </p:sldIdLst>
  <p:sldSz cx="9144000" cy="6858000" type="screen4x3"/>
  <p:notesSz cx="6797675" cy="9982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43"/>
  </p:normalViewPr>
  <p:slideViewPr>
    <p:cSldViewPr>
      <p:cViewPr varScale="1">
        <p:scale>
          <a:sx n="90" d="100"/>
          <a:sy n="90" d="100"/>
        </p:scale>
        <p:origin x="1744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B73FF2-41A2-476C-ACA0-CF44A766D576}" type="datetimeFigureOut">
              <a:rPr lang="en-GB" smtClean="0"/>
              <a:pPr/>
              <a:t>12/04/2020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81358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81358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2DE628-E2A9-46C3-8D8D-7310ED4C516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A370E9-32A8-4369-A52F-FF16F97AF001}" type="datetimeFigureOut">
              <a:rPr lang="en-GB" smtClean="0"/>
              <a:pPr/>
              <a:t>12/04/2020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9300"/>
            <a:ext cx="4991100" cy="3743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41545"/>
            <a:ext cx="5438140" cy="44919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81358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81358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685A90-4350-47F9-BB05-B56E66512BB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85A90-4350-47F9-BB05-B56E66512BB6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85A90-4350-47F9-BB05-B56E66512BB6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94F1-8BAF-4332-8D90-831A87A6BDD0}" type="datetimeFigureOut">
              <a:rPr lang="en-GB" smtClean="0"/>
              <a:pPr/>
              <a:t>12/04/2020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8F1C8-9C20-4478-BCE9-17696B9CEB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94F1-8BAF-4332-8D90-831A87A6BDD0}" type="datetimeFigureOut">
              <a:rPr lang="en-GB" smtClean="0"/>
              <a:pPr/>
              <a:t>12/04/2020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8F1C8-9C20-4478-BCE9-17696B9CEB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94F1-8BAF-4332-8D90-831A87A6BDD0}" type="datetimeFigureOut">
              <a:rPr lang="en-GB" smtClean="0"/>
              <a:pPr/>
              <a:t>12/04/2020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8F1C8-9C20-4478-BCE9-17696B9CEB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94F1-8BAF-4332-8D90-831A87A6BDD0}" type="datetimeFigureOut">
              <a:rPr lang="en-GB" smtClean="0"/>
              <a:pPr/>
              <a:t>12/04/2020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8F1C8-9C20-4478-BCE9-17696B9CEB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94F1-8BAF-4332-8D90-831A87A6BDD0}" type="datetimeFigureOut">
              <a:rPr lang="en-GB" smtClean="0"/>
              <a:pPr/>
              <a:t>12/04/2020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8F1C8-9C20-4478-BCE9-17696B9CEB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94F1-8BAF-4332-8D90-831A87A6BDD0}" type="datetimeFigureOut">
              <a:rPr lang="en-GB" smtClean="0"/>
              <a:pPr/>
              <a:t>12/04/2020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8F1C8-9C20-4478-BCE9-17696B9CEB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94F1-8BAF-4332-8D90-831A87A6BDD0}" type="datetimeFigureOut">
              <a:rPr lang="en-GB" smtClean="0"/>
              <a:pPr/>
              <a:t>12/04/2020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8F1C8-9C20-4478-BCE9-17696B9CEB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94F1-8BAF-4332-8D90-831A87A6BDD0}" type="datetimeFigureOut">
              <a:rPr lang="en-GB" smtClean="0"/>
              <a:pPr/>
              <a:t>12/04/2020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8F1C8-9C20-4478-BCE9-17696B9CEB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94F1-8BAF-4332-8D90-831A87A6BDD0}" type="datetimeFigureOut">
              <a:rPr lang="en-GB" smtClean="0"/>
              <a:pPr/>
              <a:t>12/04/2020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8F1C8-9C20-4478-BCE9-17696B9CEB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94F1-8BAF-4332-8D90-831A87A6BDD0}" type="datetimeFigureOut">
              <a:rPr lang="en-GB" smtClean="0"/>
              <a:pPr/>
              <a:t>12/04/2020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8F1C8-9C20-4478-BCE9-17696B9CEB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A94F1-8BAF-4332-8D90-831A87A6BDD0}" type="datetimeFigureOut">
              <a:rPr lang="en-GB" smtClean="0"/>
              <a:pPr/>
              <a:t>12/04/2020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8F1C8-9C20-4478-BCE9-17696B9CEB3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A94F1-8BAF-4332-8D90-831A87A6BDD0}" type="datetimeFigureOut">
              <a:rPr lang="en-GB" smtClean="0"/>
              <a:pPr/>
              <a:t>12/04/2020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D8F1C8-9C20-4478-BCE9-17696B9CEB3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children+at+prayer&amp;source=images&amp;cd=&amp;cad=rja&amp;docid=7uDzN1diigvBvM&amp;tbnid=CRHvz_f_WZdJtM:&amp;ved=0CAUQjRw&amp;url=http://www.gnrc.net/en/initiatives/prayerday.html&amp;ei=WNSlUeS8CrOr0gXv04CYCQ&amp;bvm=bv.47008514,d.d2k&amp;psig=AFQjCNHV8DWO3mVEfvj4MhUKLiRRJddOdg&amp;ust=1369908673523920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.uk/url?sa=i&amp;rct=j&amp;q=children+at+prayer&amp;source=images&amp;cd=&amp;cad=rja&amp;docid=kHHb8nFTC4MwUM&amp;tbnid=yvPUvClDjs24wM:&amp;ved=0CAUQjRw&amp;url=http://sheofferedthemchrist.com/2012/01/04/a-prayer-for-child-like-faith.aspx&amp;ei=uNSlUZfYEeHK0QX10YGACA&amp;bvm=bv.47008514,d.d2k&amp;psig=AFQjCNHV8DWO3mVEfvj4MhUKLiRRJddOdg&amp;ust=1369908673523920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google.co.uk/url?sa=i&amp;rct=j&amp;q=children+at+prayer&amp;source=images&amp;cd=&amp;cad=rja&amp;docid=X_-cKwNsP9H-aM&amp;tbnid=LhGGruXxhOXIqM:&amp;ved=0CAUQjRw&amp;url=http://www.churchleaders.com/children/childrens-ministry-how-tos/153836-the-best-ways-to-pray-with-kids.html&amp;ei=EPKlUa3BGNGX0QWugIHgCA&amp;bvm=bv.47008514,d.d2k&amp;psig=AFQjCNHV8DWO3mVEfvj4MhUKLiRRJddOdg&amp;ust=1369908673523920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o.uk/url?sa=i&amp;rct=j&amp;q=children+at+prayer&amp;source=images&amp;cd=&amp;cad=rja&amp;docid=buoPAQO0UOczuM&amp;tbnid=cdA4Mt9iRw7QjM:&amp;ved=0CAUQjRw&amp;url=http://pureawarenesspathways.com/blog/?p=1946&amp;ei=u9elUaLkG-ul0wX03YGYCA&amp;bvm=bv.47008514,d.d2k&amp;psig=AFQjCNHV8DWO3mVEfvj4MhUKLiRRJddOdg&amp;ust=1369908673523920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o.uk/url?sa=i&amp;rct=j&amp;q=children+at+prayer&amp;source=images&amp;cd=&amp;cad=rja&amp;docid=5qNzPRojliIYnM&amp;tbnid=k2-xZG2NbJ4iGM:&amp;ved=0CAUQjRw&amp;url=http://cojchurch.org/our-walls-and-beyond/childrens/&amp;ei=ANmlUeOCLYiw0AWs5oDYCg&amp;bvm=bv.47008514,d.d2k&amp;psig=AFQjCNHV8DWO3mVEfvj4MhUKLiRRJddOdg&amp;ust=1369908673523920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children+at+prayer&amp;source=images&amp;cd=&amp;cad=rja&amp;docid=-1KQROPW1KNdYM&amp;tbnid=WLj9mLynTwdXgM:&amp;ved=0CAUQjRw&amp;url=http://www.drpaulose.com/general/prayer-for-healing&amp;ei=UOylUaK1Moah0QXciID4Cg&amp;bvm=bv.47008514,d.d2k&amp;psig=AFQjCNHV8DWO3mVEfvj4MhUKLiRRJddOdg&amp;ust=1369908673523920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google.co.uk/url?sa=i&amp;rct=j&amp;q=children+at+prayer&amp;source=images&amp;cd=&amp;cad=rja&amp;docid=_2PxMmL6TD4hlM&amp;tbnid=ootQu7aCFUlQ-M:&amp;ved=0CAUQjRw&amp;url=http://www.telegraph.co.uk/news/religion/9177734/Archbishop-of-Canterbury-Children-should-be-taught-the-Lords-Prayer.html&amp;ei=dO2lUZdnxLnRBfiRgDA&amp;bvm=bv.47008514,d.d2k&amp;psig=AFQjCNHV8DWO3mVEfvj4MhUKLiRRJddOdg&amp;ust=1369908673523920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://www.gnrc.net/mm/image/Kids_prayer_ecuador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-27384"/>
            <a:ext cx="9252520" cy="6942636"/>
          </a:xfrm>
          <a:prstGeom prst="rect">
            <a:avLst/>
          </a:prstGeom>
          <a:noFill/>
        </p:spPr>
      </p:pic>
      <p:sp>
        <p:nvSpPr>
          <p:cNvPr id="6" name="TextBox 4"/>
          <p:cNvSpPr txBox="1"/>
          <p:nvPr/>
        </p:nvSpPr>
        <p:spPr>
          <a:xfrm>
            <a:off x="-540568" y="4221088"/>
            <a:ext cx="568863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‘Stepping Stones’ </a:t>
            </a:r>
          </a:p>
          <a:p>
            <a:pPr algn="ctr"/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children </a:t>
            </a:r>
          </a:p>
          <a:p>
            <a:pPr algn="ctr"/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prepare and lead              Collective Worship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n-GB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Principles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2736"/>
            <a:ext cx="8568952" cy="5616624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The teacher should always prepare and lead most Acts of Collective Worship and be an excellent role model for children to emulate;</a:t>
            </a:r>
          </a:p>
          <a:p>
            <a:r>
              <a:rPr lang="en-GB" dirty="0"/>
              <a:t>Teachers should withdraw their input gradually at the appropriate time - given the age, capacity and stage of development of the children;</a:t>
            </a:r>
          </a:p>
          <a:p>
            <a:r>
              <a:rPr lang="en-GB" dirty="0"/>
              <a:t>It must never detract from being an enriching experience where glory, honour and praise is given to God;</a:t>
            </a:r>
          </a:p>
          <a:p>
            <a:r>
              <a:rPr lang="en-GB" dirty="0"/>
              <a:t>The REJOICE part of </a:t>
            </a:r>
            <a:r>
              <a:rPr lang="en-GB" i="1" dirty="0"/>
              <a:t>Come and See </a:t>
            </a:r>
            <a:r>
              <a:rPr lang="en-GB" dirty="0"/>
              <a:t>is a good place to start the process of involving children in preparing and leading worship;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12776"/>
            <a:ext cx="4211960" cy="5472608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The required elements of Collective Worship should always be present to assist with the children’s liturgical formation;  </a:t>
            </a:r>
          </a:p>
          <a:p>
            <a:r>
              <a:rPr lang="en-GB" dirty="0"/>
              <a:t>The recommended planning format should be used for all age groups.  (Some may just prepare / lead in one or two elements);</a:t>
            </a:r>
          </a:p>
          <a:p>
            <a:r>
              <a:rPr lang="en-GB" dirty="0"/>
              <a:t>Timings should always be appropriate for the age of the children.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7504" y="-27384"/>
            <a:ext cx="4618856" cy="144016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Principles continued.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427984" y="404664"/>
          <a:ext cx="4464496" cy="606760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4644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11267">
                <a:tc>
                  <a:txBody>
                    <a:bodyPr/>
                    <a:lstStyle/>
                    <a:p>
                      <a:r>
                        <a:rPr lang="en-GB" b="1" dirty="0"/>
                        <a:t>Prepare...</a:t>
                      </a:r>
                    </a:p>
                    <a:p>
                      <a:endParaRPr lang="en-GB" dirty="0"/>
                    </a:p>
                    <a:p>
                      <a:r>
                        <a:rPr lang="en-GB" b="0" dirty="0"/>
                        <a:t>Focus</a:t>
                      </a:r>
                      <a:r>
                        <a:rPr lang="en-GB" b="0" baseline="0" dirty="0"/>
                        <a:t> / setting / music / ICT / resources etc.</a:t>
                      </a:r>
                      <a:endParaRPr lang="en-GB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1267">
                <a:tc>
                  <a:txBody>
                    <a:bodyPr/>
                    <a:lstStyle/>
                    <a:p>
                      <a:r>
                        <a:rPr lang="en-GB" b="1" dirty="0"/>
                        <a:t>Gather...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How?</a:t>
                      </a:r>
                      <a:r>
                        <a:rPr lang="en-GB" baseline="0" dirty="0"/>
                        <a:t>  To what?  How does it start?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11267">
                <a:tc>
                  <a:txBody>
                    <a:bodyPr/>
                    <a:lstStyle/>
                    <a:p>
                      <a:r>
                        <a:rPr lang="en-GB" b="1" dirty="0"/>
                        <a:t>Listen...</a:t>
                      </a:r>
                    </a:p>
                    <a:p>
                      <a:endParaRPr lang="en-GB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What</a:t>
                      </a:r>
                      <a:r>
                        <a:rPr lang="en-GB" baseline="0" dirty="0"/>
                        <a:t> </a:t>
                      </a:r>
                      <a:r>
                        <a:rPr lang="en-GB" b="1" baseline="0" dirty="0">
                          <a:solidFill>
                            <a:srgbClr val="FF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SCRIPTURE</a:t>
                      </a:r>
                      <a:r>
                        <a:rPr lang="en-GB" baseline="0" dirty="0"/>
                        <a:t> is used?  How is it shared?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11267">
                <a:tc>
                  <a:txBody>
                    <a:bodyPr/>
                    <a:lstStyle/>
                    <a:p>
                      <a:r>
                        <a:rPr lang="en-GB" b="1" dirty="0"/>
                        <a:t>Respond...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How? include –</a:t>
                      </a:r>
                      <a:r>
                        <a:rPr lang="en-GB" baseline="0" dirty="0"/>
                        <a:t> </a:t>
                      </a:r>
                      <a:r>
                        <a:rPr lang="en-GB" b="1" dirty="0">
                          <a:solidFill>
                            <a:srgbClr val="FF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PRAYER</a:t>
                      </a:r>
                      <a:r>
                        <a:rPr lang="en-GB" dirty="0"/>
                        <a:t> and </a:t>
                      </a:r>
                      <a:r>
                        <a:rPr lang="en-GB" b="1" dirty="0">
                          <a:solidFill>
                            <a:srgbClr val="FF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SILENT</a:t>
                      </a:r>
                      <a:r>
                        <a:rPr lang="en-GB" dirty="0"/>
                        <a:t> reflection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11267">
                <a:tc>
                  <a:txBody>
                    <a:bodyPr/>
                    <a:lstStyle/>
                    <a:p>
                      <a:r>
                        <a:rPr lang="en-GB" b="1" dirty="0"/>
                        <a:t>Go Forth...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How?  What?  Why?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11267">
                <a:tc>
                  <a:txBody>
                    <a:bodyPr/>
                    <a:lstStyle/>
                    <a:p>
                      <a:r>
                        <a:rPr lang="en-GB" b="1" dirty="0"/>
                        <a:t>Evaluation...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How did it go?  How could it improve?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Early Years and Years 1-2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Teacher models and leads;</a:t>
            </a:r>
          </a:p>
          <a:p>
            <a:r>
              <a:rPr lang="en-GB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 this age, children are facilitating Worship, rather than leading it.  They may lead certain elements / parts;  </a:t>
            </a:r>
          </a:p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Reverence for the 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 of God in Scripture 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should be shown and expected from the earliest years.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mages.quickblogcast.com/2/5/4/2/8/290956-282452/ChildPraying.jpg?a=7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2675" y="1352549"/>
            <a:ext cx="6791325" cy="550545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Nursery and Reception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5338936" cy="551723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i="1" dirty="0"/>
              <a:t>Children may...</a:t>
            </a:r>
          </a:p>
          <a:p>
            <a:r>
              <a:rPr lang="en-GB" dirty="0"/>
              <a:t>Sing a gather Song;</a:t>
            </a:r>
          </a:p>
          <a:p>
            <a:r>
              <a:rPr lang="en-GB" dirty="0"/>
              <a:t>Make the Sign of Cross;</a:t>
            </a:r>
          </a:p>
          <a:p>
            <a:r>
              <a:rPr lang="en-GB" dirty="0"/>
              <a:t>Choose suitable artefacts – given a very limited choice;</a:t>
            </a:r>
          </a:p>
          <a:p>
            <a:r>
              <a:rPr lang="en-GB" dirty="0"/>
              <a:t>Greet everyone;</a:t>
            </a:r>
          </a:p>
          <a:p>
            <a:r>
              <a:rPr lang="en-GB" dirty="0"/>
              <a:t>Set up focus table;</a:t>
            </a:r>
          </a:p>
          <a:p>
            <a:r>
              <a:rPr lang="en-GB" dirty="0"/>
              <a:t>Pass things round;</a:t>
            </a:r>
          </a:p>
          <a:p>
            <a:r>
              <a:rPr lang="en-GB" dirty="0"/>
              <a:t>Say prayers;</a:t>
            </a:r>
          </a:p>
          <a:p>
            <a:r>
              <a:rPr lang="en-GB" dirty="0"/>
              <a:t>Say who/what they             want to pray for.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-27384"/>
            <a:ext cx="4690864" cy="1143000"/>
          </a:xfrm>
        </p:spPr>
        <p:txBody>
          <a:bodyPr/>
          <a:lstStyle/>
          <a:p>
            <a:r>
              <a:rPr lang="en-GB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5936" y="1844824"/>
            <a:ext cx="4896544" cy="4392488"/>
          </a:xfrm>
        </p:spPr>
        <p:txBody>
          <a:bodyPr>
            <a:normAutofit/>
          </a:bodyPr>
          <a:lstStyle/>
          <a:p>
            <a:r>
              <a:rPr lang="en-GB" dirty="0"/>
              <a:t>Choose suitable artefacts from a less limited selection;</a:t>
            </a:r>
          </a:p>
          <a:p>
            <a:r>
              <a:rPr lang="en-GB" dirty="0"/>
              <a:t>Given the theme, choose an appropriate way to Gather / Go forth (– from a limited selection – C.D.);</a:t>
            </a:r>
          </a:p>
          <a:p>
            <a:r>
              <a:rPr lang="en-GB" dirty="0"/>
              <a:t>Teacher-input to help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8198" name="Picture 6" descr="http://www.churchleaders.com/files/article_images/child_prayer2_74458131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38142"/>
          <a:stretch>
            <a:fillRect/>
          </a:stretch>
        </p:blipFill>
        <p:spPr bwMode="auto">
          <a:xfrm>
            <a:off x="179512" y="2060848"/>
            <a:ext cx="3768129" cy="4032448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7" name="TextBox 6"/>
          <p:cNvSpPr txBox="1"/>
          <p:nvPr/>
        </p:nvSpPr>
        <p:spPr>
          <a:xfrm>
            <a:off x="323528" y="1054477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3600" b="1" dirty="0"/>
              <a:t>Nursery / Reception plus...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826768" cy="1143000"/>
          </a:xfrm>
        </p:spPr>
        <p:txBody>
          <a:bodyPr/>
          <a:lstStyle/>
          <a:p>
            <a:r>
              <a:rPr lang="en-GB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72816"/>
            <a:ext cx="3682752" cy="45259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GB" sz="3600" b="1" dirty="0"/>
              <a:t>All Y1 plus...</a:t>
            </a:r>
          </a:p>
          <a:p>
            <a:pPr>
              <a:buNone/>
            </a:pPr>
            <a:endParaRPr lang="en-GB" sz="1100" b="1" dirty="0"/>
          </a:p>
          <a:p>
            <a:r>
              <a:rPr lang="en-GB" dirty="0"/>
              <a:t>Can explain the purpose, theme and focus;</a:t>
            </a:r>
          </a:p>
          <a:p>
            <a:r>
              <a:rPr lang="en-GB" dirty="0"/>
              <a:t>Using the CD resources, can choose a suitable..</a:t>
            </a:r>
          </a:p>
          <a:p>
            <a:pPr>
              <a:buFontTx/>
              <a:buChar char="-"/>
            </a:pPr>
            <a:r>
              <a:rPr lang="en-GB" sz="2400" dirty="0"/>
              <a:t>Gather</a:t>
            </a:r>
          </a:p>
          <a:p>
            <a:pPr>
              <a:buFontTx/>
              <a:buChar char="-"/>
            </a:pPr>
            <a:r>
              <a:rPr lang="en-GB" sz="2400" dirty="0"/>
              <a:t>Listen</a:t>
            </a:r>
          </a:p>
          <a:p>
            <a:pPr>
              <a:buFontTx/>
              <a:buChar char="-"/>
            </a:pPr>
            <a:r>
              <a:rPr lang="en-GB" sz="2400" dirty="0"/>
              <a:t>Respond and</a:t>
            </a:r>
          </a:p>
          <a:p>
            <a:pPr>
              <a:buFontTx/>
              <a:buChar char="-"/>
            </a:pPr>
            <a:r>
              <a:rPr lang="en-GB" sz="2400" dirty="0"/>
              <a:t>Go Forth.  </a:t>
            </a:r>
          </a:p>
        </p:txBody>
      </p:sp>
      <p:pic>
        <p:nvPicPr>
          <p:cNvPr id="7170" name="Picture 2" descr="http://pureawarenesspathways.com/blog/wp-content/uploads/2012/12/Children-Praying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10631" r="29126"/>
          <a:stretch>
            <a:fillRect/>
          </a:stretch>
        </p:blipFill>
        <p:spPr bwMode="auto">
          <a:xfrm>
            <a:off x="4211960" y="1268760"/>
            <a:ext cx="4800147" cy="5328592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Years 3-6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544616"/>
          </a:xfrm>
        </p:spPr>
        <p:txBody>
          <a:bodyPr>
            <a:normAutofit lnSpcReduction="10000"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Teachers should be excellent role models in preparing and delivering Collective Worship;</a:t>
            </a:r>
          </a:p>
          <a:p>
            <a:r>
              <a:rPr lang="en-GB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Teachers and pupils work together at first to prepare Collective Worship.  Teachers withdraw support gradually.  Pupils take over;</a:t>
            </a:r>
          </a:p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Teachers direct what happens and withdraw direction gradually.  Pupils take over;</a:t>
            </a:r>
          </a:p>
          <a:p>
            <a:r>
              <a:rPr lang="en-GB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Teachers should provide themes and Scripture and oversee the children’s efforts before delivery.  Teachers can withdraw this provision if appropriate.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9992" y="-90264"/>
            <a:ext cx="4186808" cy="1143000"/>
          </a:xfrm>
        </p:spPr>
        <p:txBody>
          <a:bodyPr/>
          <a:lstStyle/>
          <a:p>
            <a:r>
              <a:rPr lang="en-GB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Years 3 - 4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9952" y="836712"/>
            <a:ext cx="4824536" cy="39604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2700" b="1" dirty="0"/>
              <a:t>All Year 2 plus....</a:t>
            </a:r>
            <a:r>
              <a:rPr lang="en-GB" sz="2700" dirty="0"/>
              <a:t>   </a:t>
            </a:r>
          </a:p>
          <a:p>
            <a:pPr>
              <a:buNone/>
            </a:pPr>
            <a:r>
              <a:rPr lang="en-GB" sz="2700" i="1" dirty="0"/>
              <a:t>Children may...</a:t>
            </a:r>
            <a:endParaRPr lang="en-GB" sz="2700" b="1" i="1" dirty="0"/>
          </a:p>
          <a:p>
            <a:r>
              <a:rPr lang="en-GB" sz="2700" dirty="0"/>
              <a:t>provide a suitable focus without limit of choice.  They understand their choice and can make appropriate use of liturgical colours;</a:t>
            </a:r>
          </a:p>
          <a:p>
            <a:r>
              <a:rPr lang="en-GB" sz="2700" dirty="0"/>
              <a:t>lead singing;</a:t>
            </a:r>
          </a:p>
          <a:p>
            <a:r>
              <a:rPr lang="en-GB" sz="2700" dirty="0"/>
              <a:t>work I.C.T. equipment etc.;</a:t>
            </a:r>
          </a:p>
        </p:txBody>
      </p:sp>
      <p:pic>
        <p:nvPicPr>
          <p:cNvPr id="6146" name="Picture 2" descr="http://cojchurch.org/main/wp-content/uploads/2012/06/kids-praye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6154" r="15385" b="7692"/>
          <a:stretch>
            <a:fillRect/>
          </a:stretch>
        </p:blipFill>
        <p:spPr bwMode="auto">
          <a:xfrm>
            <a:off x="251520" y="260648"/>
            <a:ext cx="3672408" cy="432048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107504" y="4941168"/>
            <a:ext cx="8784976" cy="2304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7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write prayers and petitions etc. for inclusion that fit the theme of the Collective Worship;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en-GB" sz="2700" dirty="0"/>
              <a:t>make full use of the C.D. to choose  suitable ways to Gather, Listen, Respond, Go Forth etc.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690864" cy="1143000"/>
          </a:xfrm>
        </p:spPr>
        <p:txBody>
          <a:bodyPr/>
          <a:lstStyle/>
          <a:p>
            <a:r>
              <a:rPr lang="en-GB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Years 5 - 6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1"/>
            <a:ext cx="4690864" cy="3168352"/>
          </a:xfrm>
        </p:spPr>
        <p:txBody>
          <a:bodyPr/>
          <a:lstStyle/>
          <a:p>
            <a:pPr>
              <a:buNone/>
            </a:pPr>
            <a:r>
              <a:rPr lang="en-GB" b="1" dirty="0"/>
              <a:t>All Y3 – 4 plus...</a:t>
            </a:r>
          </a:p>
          <a:p>
            <a:r>
              <a:rPr lang="en-GB" dirty="0"/>
              <a:t>Given the set theme, pupils can now select appropriate Scripture passages (initially from a limited selection);  </a:t>
            </a:r>
          </a:p>
        </p:txBody>
      </p:sp>
      <p:pic>
        <p:nvPicPr>
          <p:cNvPr id="19458" name="Picture 2" descr="http://www.drpaulose.com/wp-content/uploads/prayer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63556" y="188640"/>
            <a:ext cx="4031162" cy="396044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51520" y="4320480"/>
            <a:ext cx="8424936" cy="25649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51520" y="4365104"/>
            <a:ext cx="8496944" cy="23762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By end of Y6, all elements should be in place. Pupils should be able to develop all parts</a:t>
            </a: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of Collective Worship independently with understanding when given a theme or a passage from Scripture.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.telegraph.co.uk/multimedia/archive/02182/B8D0J3_2182370b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908720"/>
            <a:ext cx="5905500" cy="368617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Children Leading....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79512" y="4752528"/>
            <a:ext cx="8712968" cy="29249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3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 will be more able / willing than others.  There should be no coercion, but all children should have the opportunity to prepare / lead Collective Worship if they wish to do so at the teacher’s discretion.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Evaluations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</a:t>
            </a:r>
            <a:r>
              <a:rPr lang="en-GB" dirty="0"/>
              <a:t> 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Collective Acts of Worship should be evaluated by the teacher.</a:t>
            </a:r>
          </a:p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</a:t>
            </a:r>
            <a:r>
              <a:rPr lang="en-GB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children 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should evaluated their </a:t>
            </a:r>
            <a:r>
              <a:rPr lang="en-GB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own</a:t>
            </a:r>
          </a:p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Others should sometimes asked to evaluate in an appropriate manner.</a:t>
            </a:r>
          </a:p>
          <a:p>
            <a:pPr>
              <a:buNone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What did you enjoy?</a:t>
            </a:r>
          </a:p>
          <a:p>
            <a:pPr>
              <a:buNone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What would you have done?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720</Words>
  <Application>Microsoft Macintosh PowerPoint</Application>
  <PresentationFormat>On-screen Show (4:3)</PresentationFormat>
  <Paragraphs>85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Basic Principles</vt:lpstr>
      <vt:lpstr>Basic Principles continued.</vt:lpstr>
      <vt:lpstr>Early Years and Years 1-2</vt:lpstr>
      <vt:lpstr>Nursery and Reception</vt:lpstr>
      <vt:lpstr>Year 1</vt:lpstr>
      <vt:lpstr>Year 2</vt:lpstr>
      <vt:lpstr>Years 3-6</vt:lpstr>
      <vt:lpstr>Years 3 - 4</vt:lpstr>
      <vt:lpstr>Years 5 - 6</vt:lpstr>
      <vt:lpstr>Children Leading....</vt:lpstr>
      <vt:lpstr>Evaluations</vt:lpstr>
    </vt:vector>
  </TitlesOfParts>
  <Company>Archdiocese of Liverpool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IT Services</dc:creator>
  <cp:lastModifiedBy>Microsoft Office User</cp:lastModifiedBy>
  <cp:revision>21</cp:revision>
  <dcterms:created xsi:type="dcterms:W3CDTF">2013-05-29T10:10:37Z</dcterms:created>
  <dcterms:modified xsi:type="dcterms:W3CDTF">2020-04-12T21:59:48Z</dcterms:modified>
</cp:coreProperties>
</file>